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6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54"/>
    <p:restoredTop sz="94694"/>
  </p:normalViewPr>
  <p:slideViewPr>
    <p:cSldViewPr snapToGrid="0">
      <p:cViewPr varScale="1">
        <p:scale>
          <a:sx n="101" d="100"/>
          <a:sy n="101" d="100"/>
        </p:scale>
        <p:origin x="20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C05530-7B16-5A07-85B3-01A8ED81E4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6E4ACEB-5F26-F679-0055-CCC1435F82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4700370-FFCD-A0A6-85E9-4CDCE68DA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350CB56-F343-DCD2-E013-29328B9E6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35535B-E419-626F-FDD1-BBEB60068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2275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42BBD2-DB0B-FB40-7EB2-34C7017D2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4BDBB2E-F6F9-A5D8-C517-32A2F811C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87F6C3-D146-16CB-7459-119D0E57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ADFE10-B362-6E7B-72E7-C8F485577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C37A9F0-67A0-E2E7-DAA0-096C0ADE1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1781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72EBA05-43A7-E240-6FF2-75498EF33C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7530D7B-D6D2-F043-C63F-CAEE747BC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56A56D-19B7-E6C6-07D8-102B946CA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DB2F6C-FF4C-61E1-D36A-35D82DCDD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794FFE-6581-65B7-C377-3CDF1F39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2414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117323-A82A-88B8-8485-0B33EC16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F04DF2-ABE1-73FB-33C8-27565689E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58A387B-DBAD-4E35-383D-1A2FE59A4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D37FEF5-2A3F-9041-F06C-E1005C8A8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2D1B7B-3FDD-9CEC-DF15-504DB3D63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9794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A7ED70-5042-8DDA-A5DB-0D42B9A86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AEC3446-37D4-5FCB-6E95-973D3AE05E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39972F-7570-B0E0-0A56-128471A2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BF8342-C77D-C370-C720-24871579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040604-6260-54AA-3B5B-6D83D9294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035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F4D99F-F4F8-D277-AD58-C3E888F34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B87219-6F21-BD45-A38F-422CC37ACF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A5A63A3-A77A-6303-A5A4-B658C303CD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5085583-30F1-9C23-7D7E-BC51FE12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F5C9A34-8179-B01E-70FB-401D75B07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3F8972D-A790-B52B-CF3D-541E546C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6193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330BFF-B4E2-6B73-29A1-BF3545E2A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60EF74-5C72-50CB-95ED-FCA478438A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0B79A8D-DF90-2EB0-DD52-901E0C706A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5367ADA-B2E9-9833-AAD1-52469DCD93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8379EED-60F2-A346-DB87-2A1E498618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1EECC1F-88CA-8DE9-D525-FAF40CCC3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08C95E7-1496-6EEE-5410-EF7D0CA1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97D3BA1-B137-0D82-FA15-A6C269EE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8401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FE590F-C1F0-3499-9921-3AB1AB244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375F4A1-F9AE-AD2A-1D28-F1CA53A32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E9C9484-70F0-5E5C-DB87-AD735B30C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C2DA12E-0F0B-4051-11AE-314140499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0148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F05F9C0-1061-EE04-207E-519655F86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970EBD3-6CA0-BA60-9182-8CDFF6864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253038A-58C0-8F72-3671-C6D75ED8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9605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C2EB13-7CB6-32DF-AD41-B097F027C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90DD9B-88C0-8F93-7F08-8F8E3DA2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417B58-5D8B-2F84-5E80-DB86D197EA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3D348D7-8A0B-B95E-E664-FA58AF799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AE282CB-63AE-F0DD-DBC7-06A6859D9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F7C1CC7-5EFD-1B86-442E-3F992FF3F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6556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842A4B-DAF9-6C55-7C08-604410771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B360EBD-B235-0A33-0C53-3B74C76662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6761C25-1CF4-B5D7-49C5-CB96DD84C0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F5225B0-B0C0-B6B2-1950-5BB7988A7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4224272-983C-A899-B3FA-DB710D852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D2EFB0C-DC19-78F6-45C5-42C7437DE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0985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09C6C3A-766A-2AEA-018D-DAC4867DE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D1A2665-76C2-C589-865C-E6AEB3770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C9D0A7-1EFE-26B5-A9F4-0779278211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3E98A8-04D7-544F-B901-C71C85A6686C}" type="datetimeFigureOut">
              <a:rPr lang="fr-FR" smtClean="0"/>
              <a:t>28/04/2025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7B3923-F4A9-4F69-9EAF-5A61665C83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46BAB9-02BB-A920-5F78-6603842765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172164-85F1-AE49-B9FF-496747D91DA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6274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7D54D4-66C2-2F92-273E-CA7C8D04DD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7200" b="1" dirty="0">
                <a:latin typeface="Baloo 2 SemiBold" panose="03080502040302020200" pitchFamily="66" charset="77"/>
                <a:cs typeface="Baloo 2 SemiBold" panose="03080502040302020200" pitchFamily="66" charset="77"/>
              </a:rPr>
              <a:t>ALARME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28DF80F-ADBA-8BCF-B418-5453048F1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97448"/>
            <a:ext cx="12192000" cy="796967"/>
          </a:xfrm>
        </p:spPr>
        <p:txBody>
          <a:bodyPr>
            <a:normAutofit/>
          </a:bodyPr>
          <a:lstStyle/>
          <a:p>
            <a:r>
              <a:rPr lang="fr-FR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De kermadec Matthis / M’</a:t>
            </a:r>
            <a:r>
              <a:rPr lang="fr-FR" sz="3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hadi</a:t>
            </a:r>
            <a:r>
              <a:rPr lang="fr-FR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 </a:t>
            </a:r>
            <a:r>
              <a:rPr lang="fr-FR" sz="3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Gibril</a:t>
            </a:r>
            <a:r>
              <a:rPr lang="fr-FR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/ </a:t>
            </a:r>
            <a:r>
              <a:rPr lang="fr-FR" sz="3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sinnathamby</a:t>
            </a:r>
            <a:r>
              <a:rPr lang="fr-FR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 </a:t>
            </a:r>
            <a:r>
              <a:rPr lang="fr-FR" sz="3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Thanusan</a:t>
            </a:r>
            <a:endParaRPr lang="fr-FR" sz="3200" dirty="0">
              <a:solidFill>
                <a:schemeClr val="tx1">
                  <a:lumMod val="95000"/>
                  <a:lumOff val="5000"/>
                </a:schemeClr>
              </a:solidFill>
              <a:latin typeface="Baloo 2 Medium" panose="03080502040302020200" pitchFamily="66" charset="77"/>
              <a:cs typeface="Baloo 2 Medium" panose="03080502040302020200" pitchFamily="66" charset="77"/>
            </a:endParaRP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E7E5ED13-7297-A09F-FB5C-FCA80B1A3B69}"/>
              </a:ext>
            </a:extLst>
          </p:cNvPr>
          <p:cNvSpPr/>
          <p:nvPr/>
        </p:nvSpPr>
        <p:spPr>
          <a:xfrm>
            <a:off x="871151" y="-782754"/>
            <a:ext cx="10700952" cy="8585433"/>
          </a:xfrm>
          <a:prstGeom prst="triangle">
            <a:avLst/>
          </a:prstGeom>
          <a:gradFill flip="none" rotWithShape="1">
            <a:gsLst>
              <a:gs pos="13000">
                <a:srgbClr val="FF0000">
                  <a:alpha val="0"/>
                </a:srgbClr>
              </a:gs>
              <a:gs pos="50000">
                <a:srgbClr val="FF0000">
                  <a:alpha val="41335"/>
                </a:srgbClr>
              </a:gs>
              <a:gs pos="76000">
                <a:srgbClr val="FF0000">
                  <a:alpha val="69588"/>
                </a:srgbClr>
              </a:gs>
              <a:gs pos="100000">
                <a:srgbClr val="FF0000">
                  <a:alpha val="92817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EC74EC-976F-3933-031B-E6795D2E5C62}"/>
              </a:ext>
            </a:extLst>
          </p:cNvPr>
          <p:cNvSpPr/>
          <p:nvPr/>
        </p:nvSpPr>
        <p:spPr>
          <a:xfrm>
            <a:off x="0" y="0"/>
            <a:ext cx="12443254" cy="7030995"/>
          </a:xfrm>
          <a:prstGeom prst="rect">
            <a:avLst/>
          </a:prstGeom>
          <a:solidFill>
            <a:schemeClr val="tx1">
              <a:lumMod val="75000"/>
              <a:lumOff val="25000"/>
              <a:alpha val="1186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647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6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5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7" presetClass="emph" presetSubtype="0" repeatCount="300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3" dur="5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" dur="5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5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  <p:bldP spid="4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CA71CC8F-9853-CB8B-80AF-1E72672529C1}"/>
              </a:ext>
            </a:extLst>
          </p:cNvPr>
          <p:cNvSpPr txBox="1"/>
          <p:nvPr/>
        </p:nvSpPr>
        <p:spPr>
          <a:xfrm>
            <a:off x="951470" y="902043"/>
            <a:ext cx="936642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latin typeface="Baloo 2 SemiBold" panose="03080502040302020200" pitchFamily="66" charset="77"/>
                <a:cs typeface="Baloo 2 SemiBold" panose="03080502040302020200" pitchFamily="66" charset="77"/>
              </a:rPr>
              <a:t>・Fonctionnement</a:t>
            </a:r>
            <a:br>
              <a:rPr lang="fr-FR" sz="4400" b="1" dirty="0">
                <a:latin typeface="Baloo 2 SemiBold" panose="03080502040302020200" pitchFamily="66" charset="77"/>
                <a:cs typeface="Baloo 2 SemiBold" panose="03080502040302020200" pitchFamily="66" charset="77"/>
              </a:rPr>
            </a:br>
            <a:endParaRPr lang="fr-FR" sz="4400" b="1" dirty="0">
              <a:latin typeface="Baloo 2 SemiBold" panose="03080502040302020200" pitchFamily="66" charset="77"/>
              <a:cs typeface="Baloo 2 SemiBold" panose="03080502040302020200" pitchFamily="66" charset="77"/>
            </a:endParaRPr>
          </a:p>
          <a:p>
            <a:r>
              <a:rPr lang="fr-FR" sz="4400" b="1" dirty="0">
                <a:latin typeface="Baloo 2 SemiBold" panose="03080502040302020200" pitchFamily="66" charset="77"/>
                <a:cs typeface="Baloo 2 SemiBold" panose="03080502040302020200" pitchFamily="66" charset="77"/>
              </a:rPr>
              <a:t>・ Composant utilisé</a:t>
            </a:r>
            <a:br>
              <a:rPr lang="fr-FR" sz="4400" b="1" dirty="0">
                <a:latin typeface="Baloo 2 SemiBold" panose="03080502040302020200" pitchFamily="66" charset="77"/>
                <a:cs typeface="Baloo 2 SemiBold" panose="03080502040302020200" pitchFamily="66" charset="77"/>
              </a:rPr>
            </a:br>
            <a:endParaRPr lang="fr-FR" sz="4400" b="1" dirty="0">
              <a:latin typeface="Baloo 2 SemiBold" panose="03080502040302020200" pitchFamily="66" charset="77"/>
              <a:cs typeface="Baloo 2 SemiBold" panose="03080502040302020200" pitchFamily="66" charset="77"/>
            </a:endParaRPr>
          </a:p>
          <a:p>
            <a:r>
              <a:rPr lang="fr-FR" sz="4400" b="1" dirty="0">
                <a:latin typeface="Baloo 2 SemiBold" panose="03080502040302020200" pitchFamily="66" charset="77"/>
                <a:cs typeface="Baloo 2 SemiBold" panose="03080502040302020200" pitchFamily="66" charset="77"/>
              </a:rPr>
              <a:t>・diagramme de </a:t>
            </a:r>
            <a:r>
              <a:rPr lang="fr-FR" sz="4400" b="1" dirty="0" err="1">
                <a:latin typeface="Baloo 2 SemiBold" panose="03080502040302020200" pitchFamily="66" charset="77"/>
                <a:cs typeface="Baloo 2 SemiBold" panose="03080502040302020200" pitchFamily="66" charset="77"/>
              </a:rPr>
              <a:t>gantt</a:t>
            </a:r>
            <a:endParaRPr lang="fr-FR" sz="4400" b="1" dirty="0">
              <a:latin typeface="Baloo 2 SemiBold" panose="03080502040302020200" pitchFamily="66" charset="77"/>
              <a:cs typeface="Baloo 2 SemiBold" panose="03080502040302020200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4833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2BE3AE-5F05-DA15-AB01-1A168DD97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776DC2C6-5867-54CF-C4AB-DF3FC6AF2F31}"/>
              </a:ext>
            </a:extLst>
          </p:cNvPr>
          <p:cNvSpPr txBox="1"/>
          <p:nvPr/>
        </p:nvSpPr>
        <p:spPr>
          <a:xfrm>
            <a:off x="1183159" y="1986297"/>
            <a:ext cx="9527060" cy="2331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900"/>
              </a:spcBef>
            </a:pPr>
            <a:r>
              <a:rPr lang="fr-FR" sz="4800" b="1" dirty="0">
                <a:solidFill>
                  <a:srgbClr val="0E0E0E"/>
                </a:solidFill>
                <a:effectLst/>
                <a:latin typeface="Baloo 2 SemiBold" panose="03080502040302020200" pitchFamily="66" charset="77"/>
                <a:cs typeface="Baloo 2 SemiBold" panose="03080502040302020200" pitchFamily="66" charset="77"/>
              </a:rPr>
              <a:t>PROBLEMATIQUE</a:t>
            </a:r>
            <a:br>
              <a:rPr lang="fr-FR" dirty="0">
                <a:solidFill>
                  <a:srgbClr val="0E0E0E"/>
                </a:solidFill>
                <a:effectLst/>
                <a:latin typeface="Baloo 2" panose="03080502040302020200" pitchFamily="66" charset="77"/>
                <a:cs typeface="Baloo 2" panose="03080502040302020200" pitchFamily="66" charset="77"/>
              </a:rPr>
            </a:br>
            <a:r>
              <a:rPr lang="fr-FR" sz="3600" dirty="0">
                <a:solidFill>
                  <a:srgbClr val="0E0E0E"/>
                </a:solidFill>
                <a:effectLst/>
                <a:latin typeface="Baloo 2 Medium" panose="03080502040302020200" pitchFamily="66" charset="77"/>
                <a:cs typeface="Baloo 2 Medium" panose="03080502040302020200" pitchFamily="66" charset="77"/>
              </a:rPr>
              <a:t>Comment concevoir une alarme silencieuse capable </a:t>
            </a:r>
            <a:r>
              <a:rPr lang="fr-FR" sz="3600">
                <a:solidFill>
                  <a:srgbClr val="0E0E0E"/>
                </a:solidFill>
                <a:effectLst/>
                <a:latin typeface="Baloo 2 Medium" panose="03080502040302020200" pitchFamily="66" charset="77"/>
                <a:cs typeface="Baloo 2 Medium" panose="03080502040302020200" pitchFamily="66" charset="77"/>
              </a:rPr>
              <a:t>d’alerter discrètement ?</a:t>
            </a:r>
            <a:endParaRPr lang="fr-FR" sz="3600" dirty="0">
              <a:solidFill>
                <a:srgbClr val="0E0E0E"/>
              </a:solidFill>
              <a:effectLst/>
              <a:latin typeface="Baloo 2 Medium" panose="03080502040302020200" pitchFamily="66" charset="77"/>
              <a:cs typeface="Baloo 2 Medium" panose="03080502040302020200" pitchFamily="66" charset="77"/>
            </a:endParaRPr>
          </a:p>
          <a:p>
            <a:pPr>
              <a:spcBef>
                <a:spcPts val="900"/>
              </a:spcBef>
              <a:buNone/>
            </a:pPr>
            <a:endParaRPr lang="fr-FR" dirty="0">
              <a:latin typeface="Baloo 2" panose="03080502040302020200" pitchFamily="66" charset="77"/>
              <a:cs typeface="Baloo 2" panose="03080502040302020200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68237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24524D-4469-FF13-6948-B15DA703E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B72C6ED-F628-9A01-4423-1EB6BCA5E78F}"/>
              </a:ext>
            </a:extLst>
          </p:cNvPr>
          <p:cNvSpPr txBox="1"/>
          <p:nvPr/>
        </p:nvSpPr>
        <p:spPr>
          <a:xfrm>
            <a:off x="1297459" y="1383957"/>
            <a:ext cx="9527060" cy="3993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900"/>
              </a:spcBef>
              <a:buNone/>
            </a:pPr>
            <a:r>
              <a:rPr lang="fr-FR" sz="4000" b="1" dirty="0">
                <a:solidFill>
                  <a:srgbClr val="0E0E0E"/>
                </a:solidFill>
                <a:effectLst/>
                <a:latin typeface="Baloo 2 SemiBold" panose="03080502040302020200" pitchFamily="66" charset="77"/>
                <a:cs typeface="Baloo 2 SemiBold" panose="03080502040302020200" pitchFamily="66" charset="77"/>
              </a:rPr>
              <a:t>OBJECTIFS </a:t>
            </a:r>
            <a:br>
              <a:rPr lang="fr-FR" dirty="0">
                <a:solidFill>
                  <a:srgbClr val="0E0E0E"/>
                </a:solidFill>
                <a:effectLst/>
                <a:latin typeface="Baloo 2" panose="03080502040302020200" pitchFamily="66" charset="77"/>
                <a:cs typeface="Baloo 2" panose="03080502040302020200" pitchFamily="66" charset="77"/>
              </a:rPr>
            </a:br>
            <a:endParaRPr lang="fr-FR" dirty="0">
              <a:solidFill>
                <a:srgbClr val="0E0E0E"/>
              </a:solidFill>
              <a:effectLst/>
              <a:latin typeface="Baloo 2" panose="03080502040302020200" pitchFamily="66" charset="77"/>
              <a:cs typeface="Baloo 2" panose="03080502040302020200" pitchFamily="66" charset="77"/>
            </a:endParaRPr>
          </a:p>
          <a:p>
            <a:pPr>
              <a:spcBef>
                <a:spcPts val="900"/>
              </a:spcBef>
              <a:buNone/>
            </a:pPr>
            <a:r>
              <a:rPr lang="fr-FR" sz="2000" dirty="0">
                <a:solidFill>
                  <a:srgbClr val="0E0E0E"/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・</a:t>
            </a:r>
            <a:r>
              <a:rPr lang="fr-FR" sz="2000" dirty="0">
                <a:solidFill>
                  <a:srgbClr val="0E0E0E"/>
                </a:solidFill>
                <a:effectLst/>
                <a:latin typeface="Baloo 2 Medium" panose="03080502040302020200" pitchFamily="66" charset="77"/>
                <a:cs typeface="Baloo 2 Medium" panose="03080502040302020200" pitchFamily="66" charset="77"/>
              </a:rPr>
              <a:t>Renforcer la sécurité d’un espace..</a:t>
            </a:r>
          </a:p>
          <a:p>
            <a:pPr>
              <a:spcBef>
                <a:spcPts val="900"/>
              </a:spcBef>
              <a:buNone/>
            </a:pPr>
            <a:r>
              <a:rPr lang="fr-FR" sz="2000" dirty="0">
                <a:solidFill>
                  <a:srgbClr val="0E0E0E"/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・</a:t>
            </a:r>
            <a:r>
              <a:rPr lang="fr-FR" sz="2000" dirty="0">
                <a:solidFill>
                  <a:srgbClr val="0E0E0E"/>
                </a:solidFill>
                <a:effectLst/>
                <a:latin typeface="Baloo 2 Medium" panose="03080502040302020200" pitchFamily="66" charset="77"/>
                <a:cs typeface="Baloo 2 Medium" panose="03080502040302020200" pitchFamily="66" charset="77"/>
              </a:rPr>
              <a:t>Proposer une solution moderne et accessible de contrôle d’accès, en évitant les clés physiques ou les codes facilement oubliés.</a:t>
            </a:r>
            <a:br>
              <a:rPr lang="fr-FR" sz="2000" dirty="0">
                <a:latin typeface="Baloo 2 Medium" panose="03080502040302020200" pitchFamily="66" charset="77"/>
                <a:cs typeface="Baloo 2 Medium" panose="03080502040302020200" pitchFamily="66" charset="77"/>
              </a:rPr>
            </a:br>
            <a:r>
              <a:rPr lang="fr-FR" sz="2000" dirty="0">
                <a:latin typeface="Baloo 2 Medium" panose="03080502040302020200" pitchFamily="66" charset="77"/>
                <a:cs typeface="Baloo 2 Medium" panose="03080502040302020200" pitchFamily="66" charset="77"/>
              </a:rPr>
              <a:t>・</a:t>
            </a:r>
            <a:r>
              <a:rPr lang="fr-FR" sz="2000" dirty="0">
                <a:solidFill>
                  <a:srgbClr val="0E0E0E"/>
                </a:solidFill>
                <a:effectLst/>
                <a:latin typeface="Baloo 2 Medium" panose="03080502040302020200" pitchFamily="66" charset="77"/>
                <a:cs typeface="Baloo 2 Medium" panose="03080502040302020200" pitchFamily="66" charset="77"/>
              </a:rPr>
              <a:t>Détecter une tentative d’intrusion et activer une alarme silencieuse.</a:t>
            </a:r>
          </a:p>
          <a:p>
            <a:pPr>
              <a:spcBef>
                <a:spcPts val="900"/>
              </a:spcBef>
              <a:buNone/>
            </a:pPr>
            <a:r>
              <a:rPr lang="fr-FR" sz="2000" dirty="0">
                <a:solidFill>
                  <a:srgbClr val="0E0E0E"/>
                </a:solidFill>
                <a:effectLst/>
                <a:latin typeface="Baloo 2 Medium" panose="03080502040302020200" pitchFamily="66" charset="77"/>
                <a:cs typeface="Baloo 2 Medium" panose="03080502040302020200" pitchFamily="66" charset="77"/>
              </a:rPr>
              <a:t>・Permettre de désactiver l’alarme via une carte spéciale.</a:t>
            </a:r>
          </a:p>
          <a:p>
            <a:pPr>
              <a:spcBef>
                <a:spcPts val="900"/>
              </a:spcBef>
              <a:buNone/>
            </a:pPr>
            <a:r>
              <a:rPr lang="fr-FR" sz="2000" dirty="0">
                <a:solidFill>
                  <a:srgbClr val="0E0E0E"/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・</a:t>
            </a:r>
            <a:r>
              <a:rPr lang="fr-FR" sz="2000" dirty="0">
                <a:solidFill>
                  <a:srgbClr val="0E0E0E"/>
                </a:solidFill>
                <a:effectLst/>
                <a:latin typeface="Baloo 2 Medium" panose="03080502040302020200" pitchFamily="66" charset="77"/>
                <a:cs typeface="Baloo 2 Medium" panose="03080502040302020200" pitchFamily="66" charset="77"/>
              </a:rPr>
              <a:t>Concevoir un système fiable et simple d’utilisation.</a:t>
            </a:r>
          </a:p>
          <a:p>
            <a:pPr>
              <a:spcBef>
                <a:spcPts val="900"/>
              </a:spcBef>
              <a:buNone/>
            </a:pPr>
            <a:r>
              <a:rPr lang="fr-FR" sz="2000" dirty="0">
                <a:solidFill>
                  <a:srgbClr val="0E0E0E"/>
                </a:solidFill>
                <a:latin typeface="Baloo 2 Medium" panose="03080502040302020200" pitchFamily="66" charset="77"/>
                <a:cs typeface="Baloo 2 Medium" panose="03080502040302020200" pitchFamily="66" charset="77"/>
              </a:rPr>
              <a:t>・Prévenir le propriétaire de l’intrusion.</a:t>
            </a:r>
            <a:endParaRPr lang="fr-FR" dirty="0">
              <a:solidFill>
                <a:srgbClr val="0E0E0E"/>
              </a:solidFill>
              <a:effectLst/>
              <a:latin typeface="Baloo 2 Medium" panose="03080502040302020200" pitchFamily="66" charset="77"/>
              <a:cs typeface="Baloo 2 Medium" panose="03080502040302020200" pitchFamily="66" charset="77"/>
            </a:endParaRPr>
          </a:p>
          <a:p>
            <a:endParaRPr lang="fr-FR" dirty="0">
              <a:latin typeface="Baloo 2" panose="03080502040302020200" pitchFamily="66" charset="77"/>
              <a:cs typeface="Baloo 2" panose="03080502040302020200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36842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9839AC-84DE-3542-FFF0-BECC69B3D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3A0BC61C-362B-439E-D6A2-45AFCBE962E2}"/>
              </a:ext>
            </a:extLst>
          </p:cNvPr>
          <p:cNvSpPr txBox="1"/>
          <p:nvPr/>
        </p:nvSpPr>
        <p:spPr>
          <a:xfrm>
            <a:off x="1332470" y="1210270"/>
            <a:ext cx="95270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900"/>
              </a:spcBef>
              <a:buNone/>
            </a:pPr>
            <a:r>
              <a:rPr lang="fr-FR" sz="4000" b="1" dirty="0">
                <a:solidFill>
                  <a:srgbClr val="0E0E0E"/>
                </a:solidFill>
                <a:latin typeface="Baloo 2 SemiBold" panose="03080502040302020200" pitchFamily="66" charset="77"/>
                <a:cs typeface="Baloo 2 SemiBold" panose="03080502040302020200" pitchFamily="66" charset="77"/>
              </a:rPr>
              <a:t>Fonctionnement</a:t>
            </a:r>
            <a:br>
              <a:rPr lang="fr-FR" dirty="0">
                <a:solidFill>
                  <a:srgbClr val="0E0E0E"/>
                </a:solidFill>
                <a:effectLst/>
                <a:latin typeface="Baloo 2" panose="03080502040302020200" pitchFamily="66" charset="77"/>
                <a:cs typeface="Baloo 2" panose="03080502040302020200" pitchFamily="66" charset="77"/>
              </a:rPr>
            </a:br>
            <a:endParaRPr lang="fr-FR" dirty="0">
              <a:latin typeface="Baloo 2" panose="03080502040302020200" pitchFamily="66" charset="77"/>
              <a:cs typeface="Baloo 2" panose="03080502040302020200" pitchFamily="66" charset="77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8FAB05C-2DCE-C2AC-C41C-B2D6FCCC0557}"/>
              </a:ext>
            </a:extLst>
          </p:cNvPr>
          <p:cNvSpPr txBox="1"/>
          <p:nvPr/>
        </p:nvSpPr>
        <p:spPr>
          <a:xfrm>
            <a:off x="1638300" y="2476500"/>
            <a:ext cx="97282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fr-FR" sz="2000" kern="0" dirty="0"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E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tape 0 l’</a:t>
            </a:r>
            <a:r>
              <a:rPr lang="fr-FR" sz="2000" kern="0" dirty="0"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é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cran affiche en attente d'autorisation </a:t>
            </a:r>
            <a:endParaRPr lang="fr-FR" sz="2000" kern="100" dirty="0">
              <a:effectLst/>
              <a:latin typeface="Baloo 2 Medium" panose="03080502040302020200" pitchFamily="66" charset="77"/>
              <a:ea typeface="Aptos" panose="020B0004020202020204" pitchFamily="34" charset="0"/>
              <a:cs typeface="Baloo 2 Medium" panose="03080502040302020200" pitchFamily="66" charset="77"/>
            </a:endParaRPr>
          </a:p>
          <a:p>
            <a:pPr marL="342900" lvl="0" indent="-342900">
              <a:lnSpc>
                <a:spcPct val="115000"/>
              </a:lnSpc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fr-FR" sz="2000" kern="0" dirty="0"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E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tape 1 appuyer sur le bouton de la carte et faire le mouvement qui autorise le passage</a:t>
            </a:r>
            <a:endParaRPr lang="fr-FR" sz="2000" kern="100" dirty="0">
              <a:effectLst/>
              <a:latin typeface="Baloo 2 Medium" panose="03080502040302020200" pitchFamily="66" charset="77"/>
              <a:ea typeface="Aptos" panose="020B0004020202020204" pitchFamily="34" charset="0"/>
              <a:cs typeface="Baloo 2 Medium" panose="03080502040302020200" pitchFamily="66" charset="77"/>
            </a:endParaRPr>
          </a:p>
          <a:p>
            <a:pPr marL="342900" lvl="0" indent="-342900">
              <a:lnSpc>
                <a:spcPct val="115000"/>
              </a:lnSpc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fr-FR" sz="2000" kern="0" dirty="0"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E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tape </a:t>
            </a:r>
            <a:r>
              <a:rPr lang="fr-FR" sz="2000" kern="0" dirty="0"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2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 l’</a:t>
            </a:r>
            <a:r>
              <a:rPr lang="fr-FR" sz="2000" kern="0" dirty="0"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é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cran </a:t>
            </a:r>
            <a:r>
              <a:rPr lang="fr-FR" sz="2000" kern="0" dirty="0" err="1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oled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 affiche accès autorisé et les </a:t>
            </a:r>
            <a:r>
              <a:rPr lang="fr-FR" sz="2000" kern="0" dirty="0" err="1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leds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 s’allument en vert</a:t>
            </a:r>
            <a:endParaRPr lang="fr-FR" sz="2000" kern="100" dirty="0">
              <a:effectLst/>
              <a:latin typeface="Baloo 2 Medium" panose="03080502040302020200" pitchFamily="66" charset="77"/>
              <a:ea typeface="Aptos" panose="020B0004020202020204" pitchFamily="34" charset="0"/>
              <a:cs typeface="Baloo 2 Medium" panose="03080502040302020200" pitchFamily="66" charset="77"/>
            </a:endParaRPr>
          </a:p>
          <a:p>
            <a:pPr marL="342900" lvl="0" indent="-342900">
              <a:lnSpc>
                <a:spcPct val="115000"/>
              </a:lnSpc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fr-FR" sz="2000" kern="0" dirty="0"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E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tape 3 si les premières étapes n'ont pas été faites et que quelqu'un passe sous le capteur, les </a:t>
            </a:r>
            <a:r>
              <a:rPr lang="fr-FR" sz="2000" kern="0" dirty="0" err="1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leds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 s’allume en rouge et l’</a:t>
            </a:r>
            <a:r>
              <a:rPr lang="fr-FR" sz="2000" kern="0" dirty="0"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é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cran </a:t>
            </a:r>
            <a:r>
              <a:rPr lang="fr-FR" sz="2000" kern="0" dirty="0" err="1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oled</a:t>
            </a: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 affiche accès refuser </a:t>
            </a:r>
          </a:p>
          <a:p>
            <a:pPr marL="342900" lvl="0" indent="-342900">
              <a:lnSpc>
                <a:spcPct val="115000"/>
              </a:lnSpc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fr-FR" sz="2000" kern="0" dirty="0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Etape 4 si l’alarme est déclencher elle envoie un email au propriétaire et alerte les forces de l’</a:t>
            </a:r>
            <a:r>
              <a:rPr lang="fr-FR" sz="2000" kern="0" dirty="0" err="1">
                <a:effectLst/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odre</a:t>
            </a:r>
            <a:r>
              <a:rPr lang="fr-FR" sz="2000" kern="0" dirty="0">
                <a:latin typeface="Baloo 2 Medium" panose="03080502040302020200" pitchFamily="66" charset="77"/>
                <a:ea typeface="Aptos" panose="020B0004020202020204" pitchFamily="34" charset="0"/>
                <a:cs typeface="Baloo 2 Medium" panose="03080502040302020200" pitchFamily="66" charset="77"/>
              </a:rPr>
              <a:t>.</a:t>
            </a:r>
            <a:endParaRPr lang="fr-FR" sz="2000" kern="0" dirty="0">
              <a:effectLst/>
              <a:latin typeface="Baloo 2 Medium" panose="03080502040302020200" pitchFamily="66" charset="77"/>
              <a:ea typeface="Aptos" panose="020B0004020202020204" pitchFamily="34" charset="0"/>
              <a:cs typeface="Baloo 2 Medium" panose="03080502040302020200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2118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106290-7A65-365F-3F54-57568F6D3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C53F2A60-05EF-BA1F-8EC3-F28D6947B223}"/>
              </a:ext>
            </a:extLst>
          </p:cNvPr>
          <p:cNvSpPr txBox="1"/>
          <p:nvPr/>
        </p:nvSpPr>
        <p:spPr>
          <a:xfrm>
            <a:off x="1905000" y="695998"/>
            <a:ext cx="810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latin typeface="Baloo 2 SemiBold" panose="03080502040302020200" pitchFamily="66" charset="77"/>
                <a:cs typeface="Baloo 2 SemiBold" panose="03080502040302020200" pitchFamily="66" charset="77"/>
              </a:rPr>
              <a:t>Composant utilisé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646DF75-B8F7-079E-2FFC-931AA68CCC68}"/>
              </a:ext>
            </a:extLst>
          </p:cNvPr>
          <p:cNvSpPr txBox="1"/>
          <p:nvPr/>
        </p:nvSpPr>
        <p:spPr>
          <a:xfrm>
            <a:off x="590962" y="1473738"/>
            <a:ext cx="2908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latin typeface="Baloo 2 Medium" panose="03080502040302020200" pitchFamily="66" charset="77"/>
                <a:cs typeface="Baloo 2 Medium" panose="03080502040302020200" pitchFamily="66" charset="77"/>
              </a:rPr>
              <a:t>Carte Lora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79DD248-1A04-861C-95FC-14E3FF349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612" y="2011906"/>
            <a:ext cx="3175000" cy="179318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8E0FBE5-10D8-3A2B-ACB4-BADE894A3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0402" y="1927104"/>
            <a:ext cx="3175000" cy="1797964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DBADD1BD-E032-56FE-9740-76C03CFA1D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612" y="4408710"/>
            <a:ext cx="3489987" cy="1753444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973FDBF-C426-19C2-0967-87DBAB1805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4402" y="4364037"/>
            <a:ext cx="3211000" cy="1797965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7BE675C7-B0BF-5E65-43D5-142BEE60565E}"/>
              </a:ext>
            </a:extLst>
          </p:cNvPr>
          <p:cNvSpPr txBox="1"/>
          <p:nvPr/>
        </p:nvSpPr>
        <p:spPr>
          <a:xfrm>
            <a:off x="8244402" y="1451869"/>
            <a:ext cx="321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latin typeface="Baloo 2 Medium" panose="03080502040302020200" pitchFamily="66" charset="77"/>
                <a:cs typeface="Baloo 2 Medium" panose="03080502040302020200" pitchFamily="66" charset="77"/>
              </a:rPr>
              <a:t>Capteur infrarouge 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D8CD4E4-1FF0-D519-CACC-ACD55574E323}"/>
              </a:ext>
            </a:extLst>
          </p:cNvPr>
          <p:cNvSpPr txBox="1"/>
          <p:nvPr/>
        </p:nvSpPr>
        <p:spPr>
          <a:xfrm>
            <a:off x="457612" y="3947045"/>
            <a:ext cx="328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>
                <a:latin typeface="Baloo 2 Medium" panose="03080502040302020200" pitchFamily="66" charset="77"/>
                <a:cs typeface="Baloo 2 Medium" panose="03080502040302020200" pitchFamily="66" charset="77"/>
              </a:rPr>
              <a:t>leds</a:t>
            </a:r>
            <a:endParaRPr lang="fr-FR" sz="2400" dirty="0">
              <a:latin typeface="Baloo 2 Medium" panose="03080502040302020200" pitchFamily="66" charset="77"/>
              <a:cs typeface="Baloo 2 Medium" panose="03080502040302020200" pitchFamily="66" charset="77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8AE6F963-2E88-D973-9EDF-DF0DBD77FC1B}"/>
              </a:ext>
            </a:extLst>
          </p:cNvPr>
          <p:cNvSpPr txBox="1"/>
          <p:nvPr/>
        </p:nvSpPr>
        <p:spPr>
          <a:xfrm>
            <a:off x="8204200" y="3902372"/>
            <a:ext cx="3175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latin typeface="Baloo 2 Medium" panose="03080502040302020200" pitchFamily="66" charset="77"/>
                <a:cs typeface="Baloo 2 Medium" panose="03080502040302020200" pitchFamily="66" charset="77"/>
              </a:rPr>
              <a:t>Ecran </a:t>
            </a:r>
            <a:r>
              <a:rPr lang="fr-FR" sz="2400" dirty="0" err="1">
                <a:latin typeface="Baloo 2 Medium" panose="03080502040302020200" pitchFamily="66" charset="77"/>
                <a:cs typeface="Baloo 2 Medium" panose="03080502040302020200" pitchFamily="66" charset="77"/>
              </a:rPr>
              <a:t>oled</a:t>
            </a:r>
            <a:endParaRPr lang="fr-FR" sz="2400" dirty="0">
              <a:latin typeface="Baloo 2 Medium" panose="03080502040302020200" pitchFamily="66" charset="77"/>
              <a:cs typeface="Baloo 2 Medium" panose="03080502040302020200" pitchFamily="66" charset="77"/>
            </a:endParaRP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4064B0A7-E620-85F5-9FB7-030A1F6D58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45964" y="2670695"/>
            <a:ext cx="2552700" cy="2552700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ED0BD675-9206-0855-C956-845BF7CCFDB9}"/>
              </a:ext>
            </a:extLst>
          </p:cNvPr>
          <p:cNvSpPr txBox="1"/>
          <p:nvPr/>
        </p:nvSpPr>
        <p:spPr>
          <a:xfrm>
            <a:off x="4805628" y="2209030"/>
            <a:ext cx="2382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Baloo 2 Medium" panose="03080502040302020200" pitchFamily="66" charset="77"/>
                <a:cs typeface="Baloo 2 Medium" panose="03080502040302020200" pitchFamily="66" charset="77"/>
              </a:rPr>
              <a:t>Imprimante 3D</a:t>
            </a:r>
          </a:p>
        </p:txBody>
      </p:sp>
    </p:spTree>
    <p:extLst>
      <p:ext uri="{BB962C8B-B14F-4D97-AF65-F5344CB8AC3E}">
        <p14:creationId xmlns:p14="http://schemas.microsoft.com/office/powerpoint/2010/main" val="345895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43E650-1FA1-6568-9222-659CB75BC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BD33A19-DAE4-47B7-A406-1D2974FAFF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2390080"/>
            <a:ext cx="10782300" cy="207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21555C6F-8926-FA3C-EE06-9EC94D532E2D}"/>
              </a:ext>
            </a:extLst>
          </p:cNvPr>
          <p:cNvSpPr txBox="1"/>
          <p:nvPr/>
        </p:nvSpPr>
        <p:spPr>
          <a:xfrm>
            <a:off x="1181100" y="927100"/>
            <a:ext cx="9398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dirty="0">
                <a:latin typeface="Baloo 2 SemiBold" panose="03080502040302020200" pitchFamily="66" charset="77"/>
                <a:cs typeface="Baloo 2 SemiBold" panose="03080502040302020200" pitchFamily="66" charset="77"/>
              </a:rPr>
              <a:t>Diagramme de Gantt</a:t>
            </a:r>
          </a:p>
        </p:txBody>
      </p:sp>
    </p:spTree>
    <p:extLst>
      <p:ext uri="{BB962C8B-B14F-4D97-AF65-F5344CB8AC3E}">
        <p14:creationId xmlns:p14="http://schemas.microsoft.com/office/powerpoint/2010/main" val="4092131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E52B74-2267-76E2-E567-160F0FF4D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5095D625-C4EB-5A9E-5499-322663015B41}"/>
              </a:ext>
            </a:extLst>
          </p:cNvPr>
          <p:cNvSpPr txBox="1"/>
          <p:nvPr/>
        </p:nvSpPr>
        <p:spPr>
          <a:xfrm>
            <a:off x="1168400" y="3044279"/>
            <a:ext cx="939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 dirty="0">
                <a:latin typeface="Baloo 2 SemiBold" panose="03080502040302020200" pitchFamily="66" charset="77"/>
                <a:cs typeface="Baloo 2 SemiBold" panose="03080502040302020200" pitchFamily="66" charset="77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896145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</TotalTime>
  <Words>203</Words>
  <Application>Microsoft Macintosh PowerPoint</Application>
  <PresentationFormat>Grand écran</PresentationFormat>
  <Paragraphs>26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6" baseType="lpstr">
      <vt:lpstr>Aptos</vt:lpstr>
      <vt:lpstr>Aptos Display</vt:lpstr>
      <vt:lpstr>Arial</vt:lpstr>
      <vt:lpstr>Baloo 2</vt:lpstr>
      <vt:lpstr>Baloo 2 Medium</vt:lpstr>
      <vt:lpstr>Baloo 2 SemiBold</vt:lpstr>
      <vt:lpstr>Symbol</vt:lpstr>
      <vt:lpstr>Thème Office</vt:lpstr>
      <vt:lpstr>ALARME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Matthis De Kermadec</dc:creator>
  <cp:lastModifiedBy>Matthis De Kermadec</cp:lastModifiedBy>
  <cp:revision>15</cp:revision>
  <dcterms:created xsi:type="dcterms:W3CDTF">2025-04-14T14:30:28Z</dcterms:created>
  <dcterms:modified xsi:type="dcterms:W3CDTF">2025-04-28T09:55:24Z</dcterms:modified>
</cp:coreProperties>
</file>

<file path=docProps/thumbnail.jpeg>
</file>